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622" autoAdjust="0"/>
  </p:normalViewPr>
  <p:slideViewPr>
    <p:cSldViewPr>
      <p:cViewPr varScale="1">
        <p:scale>
          <a:sx n="85" d="100"/>
          <a:sy n="85" d="100"/>
        </p:scale>
        <p:origin x="-1378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927FC-7809-4844-803D-84AEDC79AADB}" type="datetimeFigureOut">
              <a:rPr lang="pt-PT" smtClean="0"/>
              <a:t>12/12/2012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EA5FE-F7E9-42D9-9464-0752BF87236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0586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B1E16-057F-428B-81CF-321D729E8A00}" type="datetimeFigureOut">
              <a:rPr lang="pt-PT" smtClean="0"/>
              <a:t>12/12/2012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A0BE9-024E-4E48-991D-7F2AA2DD39F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07381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A0BE9-024E-4E48-991D-7F2AA2DD39FE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806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A27E-0D03-439A-B7B0-A07450475E5F}" type="datetime1">
              <a:rPr lang="pt-PT" smtClean="0"/>
              <a:t>12/12/2012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952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7D25-BB15-4669-B3D2-EDB75B3D99A1}" type="datetime1">
              <a:rPr lang="pt-PT" smtClean="0"/>
              <a:t>12/12/2012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011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848C-7B4D-47FA-A05C-C9680D8A13C5}" type="datetime1">
              <a:rPr lang="pt-PT" smtClean="0"/>
              <a:t>12/12/2012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930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654D-BD72-4370-8DF2-43E1A59F7873}" type="datetime1">
              <a:rPr lang="pt-PT" smtClean="0"/>
              <a:t>12/12/2012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370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7D9-316D-460F-85C8-D8C6916A5248}" type="datetime1">
              <a:rPr lang="pt-PT" smtClean="0"/>
              <a:t>12/12/2012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571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8F64-9C1E-423A-9B0A-F08480F87F6D}" type="datetime1">
              <a:rPr lang="pt-PT" smtClean="0"/>
              <a:t>12/12/2012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671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C5AE-525A-4E43-A900-E582280092E7}" type="datetime1">
              <a:rPr lang="pt-PT" smtClean="0"/>
              <a:t>12/12/2012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863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B60FA-E513-4280-A0E1-1ECF2446DD5B}" type="datetime1">
              <a:rPr lang="pt-PT" smtClean="0"/>
              <a:t>12/12/2012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6993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7A26-B1B7-4547-A3FF-477E3839E312}" type="datetime1">
              <a:rPr lang="pt-PT" smtClean="0"/>
              <a:t>12/12/2012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4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FF3B0-00C5-499B-8C98-152FE6D44E2B}" type="datetime1">
              <a:rPr lang="pt-PT" smtClean="0"/>
              <a:t>12/12/2012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597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8F03-05E3-4722-98D4-E8558A8D6CDF}" type="datetime1">
              <a:rPr lang="pt-PT" smtClean="0"/>
              <a:t>12/12/2012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47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6D0CD-6886-4A38-BA83-0B1BF95BF76A}" type="datetime1">
              <a:rPr lang="pt-PT" smtClean="0"/>
              <a:t>12/12/2012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BC60-AF34-42E5-BB4C-572BDC17310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097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OBJECTIVOS</a:t>
            </a:r>
            <a:endParaRPr lang="pt-PT" sz="2400" dirty="0"/>
          </a:p>
        </p:txBody>
      </p:sp>
      <p:pic>
        <p:nvPicPr>
          <p:cNvPr id="6" name="Imagem 5"/>
          <p:cNvPicPr/>
          <p:nvPr/>
        </p:nvPicPr>
        <p:blipFill>
          <a:blip r:embed="rId4"/>
          <a:stretch>
            <a:fillRect/>
          </a:stretch>
        </p:blipFill>
        <p:spPr>
          <a:xfrm>
            <a:off x="1907704" y="2492896"/>
            <a:ext cx="5400040" cy="3037205"/>
          </a:xfrm>
          <a:prstGeom prst="rect">
            <a:avLst/>
          </a:prstGeom>
        </p:spPr>
      </p:pic>
      <p:sp>
        <p:nvSpPr>
          <p:cNvPr id="7" name="Rectângulo 6"/>
          <p:cNvSpPr/>
          <p:nvPr/>
        </p:nvSpPr>
        <p:spPr>
          <a:xfrm>
            <a:off x="251520" y="12687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b="1" dirty="0"/>
              <a:t>Implementação de uma estrutura que permita jogar o jogo do solitário sem modo gráfico.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933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JOGABILIDADE: </a:t>
            </a:r>
            <a:r>
              <a:rPr lang="pt-PT" sz="2400" b="1" dirty="0" smtClean="0"/>
              <a:t>MOVIMENTAÇÃO DAS CARTAS ENTRE ZONAS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Métodos implementados para a zona A</a:t>
            </a:r>
            <a:endParaRPr lang="pt-PT" dirty="0"/>
          </a:p>
        </p:txBody>
      </p:sp>
      <p:sp>
        <p:nvSpPr>
          <p:cNvPr id="7" name="Rectângulo 6"/>
          <p:cNvSpPr/>
          <p:nvPr/>
        </p:nvSpPr>
        <p:spPr>
          <a:xfrm>
            <a:off x="251520" y="1717071"/>
            <a:ext cx="85689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Método Virar:</a:t>
            </a:r>
            <a:endParaRPr lang="pt-PT" sz="1400" dirty="0"/>
          </a:p>
          <a:p>
            <a:r>
              <a:rPr lang="pt-PT" sz="1400" b="1" dirty="0"/>
              <a:t>Caso 1: </a:t>
            </a:r>
            <a:r>
              <a:rPr lang="pt-PT" sz="1400" dirty="0"/>
              <a:t>Não existem cartas na pilha</a:t>
            </a:r>
          </a:p>
          <a:p>
            <a:r>
              <a:rPr lang="pt-PT" sz="1400" dirty="0"/>
              <a:t>-Repor o baralho e virar uma carta</a:t>
            </a:r>
          </a:p>
          <a:p>
            <a:r>
              <a:rPr lang="pt-PT" sz="1400" b="1" dirty="0"/>
              <a:t>Caso 2: </a:t>
            </a:r>
            <a:r>
              <a:rPr lang="pt-PT" sz="1400" dirty="0"/>
              <a:t>Existem cartas na pilha</a:t>
            </a:r>
          </a:p>
          <a:p>
            <a:r>
              <a:rPr lang="pt-PT" sz="1400" dirty="0"/>
              <a:t>-Voltar uma carta para cima.</a:t>
            </a:r>
          </a:p>
        </p:txBody>
      </p:sp>
      <p:pic>
        <p:nvPicPr>
          <p:cNvPr id="9" name="Imagem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8246"/>
            <a:ext cx="5059680" cy="434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JOGABILIDADE: </a:t>
            </a:r>
            <a:r>
              <a:rPr lang="pt-PT" sz="2400" b="1" dirty="0" smtClean="0"/>
              <a:t>MOVIMENTAÇÃO DAS CARTAS ENTRE ZONAS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Métodos implementados para a zona A</a:t>
            </a:r>
            <a:endParaRPr lang="pt-PT" dirty="0"/>
          </a:p>
        </p:txBody>
      </p:sp>
      <p:sp>
        <p:nvSpPr>
          <p:cNvPr id="7" name="Rectângulo 6"/>
          <p:cNvSpPr/>
          <p:nvPr/>
        </p:nvSpPr>
        <p:spPr>
          <a:xfrm>
            <a:off x="251520" y="1717071"/>
            <a:ext cx="8568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Método </a:t>
            </a:r>
            <a:r>
              <a:rPr lang="pt-PT" sz="1400" b="1" dirty="0" err="1"/>
              <a:t>retiraZonaA</a:t>
            </a:r>
            <a:endParaRPr lang="pt-PT" sz="1400" dirty="0"/>
          </a:p>
          <a:p>
            <a:r>
              <a:rPr lang="pt-PT" sz="1400" dirty="0"/>
              <a:t>-Remove uma carta se possível da pilha de cartas viradas e retorna-a</a:t>
            </a:r>
          </a:p>
        </p:txBody>
      </p:sp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270" y="2636912"/>
            <a:ext cx="4922520" cy="1722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3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JOGABILIDADE: </a:t>
            </a:r>
            <a:r>
              <a:rPr lang="pt-PT" sz="2400" b="1" dirty="0" smtClean="0"/>
              <a:t>MOVIMENTAÇÃO DAS CARTAS ENTRE ZONAS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Métodos implementados para a zona A</a:t>
            </a:r>
            <a:endParaRPr lang="pt-PT" dirty="0"/>
          </a:p>
        </p:txBody>
      </p:sp>
      <p:sp>
        <p:nvSpPr>
          <p:cNvPr id="7" name="Rectângulo 6"/>
          <p:cNvSpPr/>
          <p:nvPr/>
        </p:nvSpPr>
        <p:spPr>
          <a:xfrm>
            <a:off x="251520" y="1717071"/>
            <a:ext cx="85689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Método </a:t>
            </a:r>
            <a:r>
              <a:rPr lang="pt-PT" sz="1400" b="1" dirty="0" err="1"/>
              <a:t>MoveAB</a:t>
            </a:r>
            <a:r>
              <a:rPr lang="pt-PT" sz="1400" b="1" dirty="0"/>
              <a:t> e </a:t>
            </a:r>
            <a:r>
              <a:rPr lang="pt-PT" sz="1400" b="1" dirty="0" err="1"/>
              <a:t>MoveAC</a:t>
            </a:r>
            <a:endParaRPr lang="pt-PT" sz="1400" b="1" dirty="0"/>
          </a:p>
          <a:p>
            <a:r>
              <a:rPr lang="pt-PT" sz="1400" dirty="0"/>
              <a:t>-Verifica se a jogada é valida</a:t>
            </a:r>
          </a:p>
          <a:p>
            <a:r>
              <a:rPr lang="pt-PT" sz="1400" dirty="0"/>
              <a:t>-Se for valida, retira uma carta da zona A e insere-a na pilha adequada</a:t>
            </a:r>
          </a:p>
        </p:txBody>
      </p:sp>
      <p:pic>
        <p:nvPicPr>
          <p:cNvPr id="9" name="Imagem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0" y="2526030"/>
            <a:ext cx="4602480" cy="180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698" y="4437112"/>
            <a:ext cx="4640580" cy="1737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82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JOGABILIDADE: </a:t>
            </a:r>
            <a:r>
              <a:rPr lang="pt-PT" sz="2400" b="1" dirty="0" smtClean="0"/>
              <a:t>MOVIMENTAÇÃO DAS CARTAS ENTRE ZONAS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Métodos implementados para a zona B</a:t>
            </a:r>
            <a:endParaRPr lang="pt-PT" dirty="0"/>
          </a:p>
        </p:txBody>
      </p:sp>
      <p:sp>
        <p:nvSpPr>
          <p:cNvPr id="7" name="Rectângulo 6"/>
          <p:cNvSpPr/>
          <p:nvPr/>
        </p:nvSpPr>
        <p:spPr>
          <a:xfrm>
            <a:off x="251520" y="1717071"/>
            <a:ext cx="8568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Método </a:t>
            </a:r>
            <a:r>
              <a:rPr lang="pt-PT" sz="1400" b="1" dirty="0" err="1"/>
              <a:t>retiraZonaB</a:t>
            </a:r>
            <a:endParaRPr lang="pt-PT" sz="1400" dirty="0"/>
          </a:p>
          <a:p>
            <a:r>
              <a:rPr lang="pt-PT" sz="1400" dirty="0"/>
              <a:t>-Remove uma carta se possível da pilha seleccionada</a:t>
            </a:r>
          </a:p>
        </p:txBody>
      </p:sp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3589020" cy="556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ângulo 10"/>
          <p:cNvSpPr/>
          <p:nvPr/>
        </p:nvSpPr>
        <p:spPr>
          <a:xfrm>
            <a:off x="251520" y="3140968"/>
            <a:ext cx="85689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Método </a:t>
            </a:r>
            <a:r>
              <a:rPr lang="pt-PT" sz="1400" b="1" dirty="0" err="1"/>
              <a:t>MoveBC</a:t>
            </a:r>
            <a:endParaRPr lang="pt-PT" sz="1400" b="1" dirty="0"/>
          </a:p>
          <a:p>
            <a:r>
              <a:rPr lang="pt-PT" sz="1400" dirty="0"/>
              <a:t>-Verifica se a jogada é valida</a:t>
            </a:r>
          </a:p>
          <a:p>
            <a:r>
              <a:rPr lang="pt-PT" sz="1400" dirty="0"/>
              <a:t>-Se for valida, retira uma carta da zona B e insere-a na pilha adequada</a:t>
            </a:r>
          </a:p>
        </p:txBody>
      </p:sp>
      <p:pic>
        <p:nvPicPr>
          <p:cNvPr id="12" name="Imagem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16" y="4365104"/>
            <a:ext cx="4632960" cy="1592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16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JOGABILIDADE: </a:t>
            </a:r>
            <a:r>
              <a:rPr lang="pt-PT" sz="2400" b="1" dirty="0" smtClean="0"/>
              <a:t>MOVIMENTAÇÃO DAS CARTAS ENTRE ZONAS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Métodos implementados para a zona C</a:t>
            </a:r>
            <a:endParaRPr lang="pt-PT" dirty="0"/>
          </a:p>
        </p:txBody>
      </p:sp>
      <p:sp>
        <p:nvSpPr>
          <p:cNvPr id="7" name="Rectângulo 6"/>
          <p:cNvSpPr/>
          <p:nvPr/>
        </p:nvSpPr>
        <p:spPr>
          <a:xfrm>
            <a:off x="251520" y="1717071"/>
            <a:ext cx="8568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Método </a:t>
            </a:r>
            <a:r>
              <a:rPr lang="pt-PT" sz="1400" b="1" dirty="0" err="1"/>
              <a:t>RetiraZonaC</a:t>
            </a:r>
            <a:endParaRPr lang="pt-PT" sz="1400" dirty="0"/>
          </a:p>
          <a:p>
            <a:r>
              <a:rPr lang="pt-PT" sz="1400" dirty="0"/>
              <a:t>-Remove uma carta se possível da pilha seleccionada</a:t>
            </a:r>
          </a:p>
        </p:txBody>
      </p:sp>
      <p:sp>
        <p:nvSpPr>
          <p:cNvPr id="11" name="Rectângulo 10"/>
          <p:cNvSpPr/>
          <p:nvPr/>
        </p:nvSpPr>
        <p:spPr>
          <a:xfrm>
            <a:off x="251520" y="3140968"/>
            <a:ext cx="85689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Método </a:t>
            </a:r>
            <a:r>
              <a:rPr lang="pt-PT" sz="1400" b="1" dirty="0" err="1"/>
              <a:t>MoveCB</a:t>
            </a:r>
            <a:r>
              <a:rPr lang="pt-PT" sz="1400" b="1" dirty="0"/>
              <a:t> e </a:t>
            </a:r>
            <a:r>
              <a:rPr lang="pt-PT" sz="1400" b="1" dirty="0" err="1"/>
              <a:t>MoveCC</a:t>
            </a:r>
            <a:endParaRPr lang="pt-PT" sz="1400" dirty="0"/>
          </a:p>
          <a:p>
            <a:r>
              <a:rPr lang="pt-PT" sz="1400" dirty="0"/>
              <a:t>-Verifica se a jogada é valida</a:t>
            </a:r>
          </a:p>
          <a:p>
            <a:r>
              <a:rPr lang="pt-PT" sz="1400" dirty="0"/>
              <a:t>-Se for valida, retira uma ou mais cartas da zona C e insere-a na pilha adequada</a:t>
            </a:r>
          </a:p>
        </p:txBody>
      </p:sp>
      <p:pic>
        <p:nvPicPr>
          <p:cNvPr id="9" name="Imagem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686" y="2276872"/>
            <a:ext cx="3703320" cy="51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698" y="3879632"/>
            <a:ext cx="4640580" cy="149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66" y="5361312"/>
            <a:ext cx="5394960" cy="16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40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TRATAMENTO DE EXCEPÇÕES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Tratamento de excepções do jogo usando </a:t>
            </a:r>
            <a:r>
              <a:rPr lang="pt-PT" b="1" dirty="0" err="1" smtClean="0"/>
              <a:t>GameException</a:t>
            </a:r>
            <a:endParaRPr lang="pt-PT" dirty="0"/>
          </a:p>
        </p:txBody>
      </p:sp>
      <p:sp>
        <p:nvSpPr>
          <p:cNvPr id="7" name="Rectângulo 6"/>
          <p:cNvSpPr/>
          <p:nvPr/>
        </p:nvSpPr>
        <p:spPr>
          <a:xfrm>
            <a:off x="251520" y="1717071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 smtClean="0"/>
              <a:t>-Todas as excepções são atiradas usando a excepção </a:t>
            </a:r>
            <a:r>
              <a:rPr lang="pt-PT" sz="1400" dirty="0" err="1" smtClean="0"/>
              <a:t>GameException</a:t>
            </a:r>
            <a:endParaRPr lang="pt-PT" sz="1400" dirty="0" smtClean="0"/>
          </a:p>
          <a:p>
            <a:r>
              <a:rPr lang="pt-PT" sz="1400" dirty="0" smtClean="0"/>
              <a:t>-Qualquer excepção que ocorra internamente como por exemplo excepções lançadas pelas </a:t>
            </a:r>
            <a:r>
              <a:rPr lang="pt-PT" sz="1400" dirty="0" err="1" smtClean="0"/>
              <a:t>TADs</a:t>
            </a:r>
            <a:r>
              <a:rPr lang="pt-PT" sz="1400" dirty="0" smtClean="0"/>
              <a:t> são tratadas e será então lançada uma nova excepção( </a:t>
            </a:r>
            <a:r>
              <a:rPr lang="pt-PT" sz="1400" dirty="0" err="1" smtClean="0"/>
              <a:t>GameException</a:t>
            </a:r>
            <a:r>
              <a:rPr lang="pt-PT" sz="1400" dirty="0" smtClean="0"/>
              <a:t> ).</a:t>
            </a:r>
          </a:p>
          <a:p>
            <a:r>
              <a:rPr lang="pt-PT" sz="1400" dirty="0" smtClean="0"/>
              <a:t>-As mensagens de erro podem variar e encontram-se todas definidas na classe </a:t>
            </a:r>
            <a:r>
              <a:rPr lang="pt-PT" sz="1400" dirty="0" err="1" smtClean="0"/>
              <a:t>GameException</a:t>
            </a:r>
            <a:r>
              <a:rPr lang="pt-PT" sz="1400" dirty="0" smtClean="0"/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71178"/>
            <a:ext cx="7137400" cy="2486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1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SOLITÁRIO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Exemplo de como jogar</a:t>
            </a:r>
            <a:endParaRPr lang="pt-P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5" y="2996952"/>
            <a:ext cx="840105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ângulo 13"/>
          <p:cNvSpPr/>
          <p:nvPr/>
        </p:nvSpPr>
        <p:spPr>
          <a:xfrm>
            <a:off x="389624" y="1710100"/>
            <a:ext cx="1125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 smtClean="0"/>
              <a:t>sol.virar</a:t>
            </a:r>
            <a:r>
              <a:rPr lang="pt-PT" dirty="0" smtClean="0"/>
              <a:t>();</a:t>
            </a:r>
            <a:endParaRPr lang="pt-PT" dirty="0"/>
          </a:p>
        </p:txBody>
      </p:sp>
      <p:sp>
        <p:nvSpPr>
          <p:cNvPr id="15" name="Rectângulo 14"/>
          <p:cNvSpPr/>
          <p:nvPr/>
        </p:nvSpPr>
        <p:spPr>
          <a:xfrm>
            <a:off x="389624" y="4426757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err="1" smtClean="0"/>
              <a:t>sol.moveCC</a:t>
            </a:r>
            <a:r>
              <a:rPr lang="pt-PT" dirty="0" smtClean="0"/>
              <a:t>(4, 4, 0); //mover dama de paus para rei de copas</a:t>
            </a:r>
            <a:endParaRPr lang="pt-PT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24" y="2116460"/>
            <a:ext cx="36957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5" y="4941168"/>
            <a:ext cx="846772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06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4104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ESTRUCTURAS USADAS</a:t>
            </a:r>
            <a:endParaRPr lang="pt-PT" sz="2400" dirty="0"/>
          </a:p>
        </p:txBody>
      </p:sp>
      <p:pic>
        <p:nvPicPr>
          <p:cNvPr id="8" name="Imagem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12776"/>
            <a:ext cx="5402580" cy="30403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ângulo 1"/>
          <p:cNvSpPr/>
          <p:nvPr/>
        </p:nvSpPr>
        <p:spPr>
          <a:xfrm>
            <a:off x="251520" y="4797152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 smtClean="0"/>
              <a:t>Zona A: </a:t>
            </a:r>
            <a:r>
              <a:rPr lang="pt-PT" b="1" dirty="0" err="1" smtClean="0"/>
              <a:t>Stacks</a:t>
            </a:r>
            <a:endParaRPr lang="pt-PT" dirty="0"/>
          </a:p>
        </p:txBody>
      </p:sp>
      <p:sp>
        <p:nvSpPr>
          <p:cNvPr id="9" name="Rectângulo 8"/>
          <p:cNvSpPr/>
          <p:nvPr/>
        </p:nvSpPr>
        <p:spPr>
          <a:xfrm>
            <a:off x="251520" y="5343351"/>
            <a:ext cx="1549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 smtClean="0"/>
              <a:t>Zona B: </a:t>
            </a:r>
            <a:r>
              <a:rPr lang="pt-PT" b="1" dirty="0" err="1" smtClean="0"/>
              <a:t>Stacks</a:t>
            </a:r>
            <a:endParaRPr lang="pt-PT" dirty="0"/>
          </a:p>
        </p:txBody>
      </p:sp>
      <p:sp>
        <p:nvSpPr>
          <p:cNvPr id="10" name="Rectângulo 9"/>
          <p:cNvSpPr/>
          <p:nvPr/>
        </p:nvSpPr>
        <p:spPr>
          <a:xfrm>
            <a:off x="251520" y="5816310"/>
            <a:ext cx="2032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 smtClean="0"/>
              <a:t>Zona C: </a:t>
            </a:r>
            <a:r>
              <a:rPr lang="pt-PT" b="1" dirty="0" err="1" smtClean="0"/>
              <a:t>Linked</a:t>
            </a:r>
            <a:r>
              <a:rPr lang="pt-PT" b="1" dirty="0" smtClean="0"/>
              <a:t> </a:t>
            </a:r>
            <a:r>
              <a:rPr lang="pt-PT" b="1" dirty="0" err="1" smtClean="0"/>
              <a:t>Lists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0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4104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DISTRIBUIÇÃO DAS CARTAS</a:t>
            </a:r>
            <a:endParaRPr lang="pt-PT" sz="2400" dirty="0"/>
          </a:p>
        </p:txBody>
      </p:sp>
      <p:sp>
        <p:nvSpPr>
          <p:cNvPr id="3" name="Rectângulo 2"/>
          <p:cNvSpPr/>
          <p:nvPr/>
        </p:nvSpPr>
        <p:spPr>
          <a:xfrm>
            <a:off x="251519" y="1227825"/>
            <a:ext cx="69670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/>
              <a:t>-As Cartas são inicialmente adicionadas a um baralho</a:t>
            </a:r>
          </a:p>
          <a:p>
            <a:r>
              <a:rPr lang="pt-PT" sz="1400" dirty="0"/>
              <a:t>-São distribuídas 24 cartas pela zona A e 28 cartas pela zona C.</a:t>
            </a:r>
          </a:p>
          <a:p>
            <a:r>
              <a:rPr lang="pt-PT" sz="1400" dirty="0"/>
              <a:t>-As cartas são distribuídas aleatoriamente</a:t>
            </a:r>
          </a:p>
        </p:txBody>
      </p:sp>
      <p:pic>
        <p:nvPicPr>
          <p:cNvPr id="11" name="Imagem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51155"/>
            <a:ext cx="512064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89455"/>
            <a:ext cx="5212080" cy="245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176" y="2141097"/>
            <a:ext cx="3284220" cy="1158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88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JOGABILIDADE: VERIFICAÇÃO DA ORDEM DAS CARTAS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Zonas que necessitam de ser verificadas a ordem com que as cartas são inseridas: ZONA B e ZONA C</a:t>
            </a:r>
          </a:p>
        </p:txBody>
      </p:sp>
      <p:sp>
        <p:nvSpPr>
          <p:cNvPr id="6" name="Rectângulo 5"/>
          <p:cNvSpPr/>
          <p:nvPr/>
        </p:nvSpPr>
        <p:spPr>
          <a:xfrm>
            <a:off x="250681" y="2132856"/>
            <a:ext cx="913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/>
              <a:t>ZONA C</a:t>
            </a:r>
            <a:endParaRPr lang="pt-PT" dirty="0"/>
          </a:p>
        </p:txBody>
      </p:sp>
      <p:sp>
        <p:nvSpPr>
          <p:cNvPr id="10" name="Rectângulo 9"/>
          <p:cNvSpPr/>
          <p:nvPr/>
        </p:nvSpPr>
        <p:spPr>
          <a:xfrm>
            <a:off x="792088" y="2516286"/>
            <a:ext cx="81003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Verificação do naipe seguinte:</a:t>
            </a:r>
            <a:endParaRPr lang="pt-PT" sz="1400" dirty="0"/>
          </a:p>
          <a:p>
            <a:r>
              <a:rPr lang="pt-PT" sz="1400" b="1" dirty="0" smtClean="0"/>
              <a:t>Solução</a:t>
            </a:r>
            <a:r>
              <a:rPr lang="pt-PT" sz="1400" b="1" dirty="0"/>
              <a:t>: </a:t>
            </a:r>
            <a:r>
              <a:rPr lang="pt-PT" sz="1400" dirty="0"/>
              <a:t>Paridade</a:t>
            </a:r>
          </a:p>
          <a:p>
            <a:r>
              <a:rPr lang="pt-PT" sz="1400" b="1" dirty="0"/>
              <a:t> </a:t>
            </a:r>
            <a:endParaRPr lang="pt-PT" sz="1400" dirty="0"/>
          </a:p>
          <a:p>
            <a:r>
              <a:rPr lang="pt-PT" sz="1400" dirty="0"/>
              <a:t>As cartas de cor </a:t>
            </a:r>
            <a:r>
              <a:rPr lang="pt-PT" sz="1400" u="sng" dirty="0"/>
              <a:t>vermelha</a:t>
            </a:r>
            <a:r>
              <a:rPr lang="pt-PT" sz="1400" dirty="0"/>
              <a:t> equivalem aos impares.</a:t>
            </a:r>
          </a:p>
          <a:p>
            <a:r>
              <a:rPr lang="pt-PT" sz="1400" dirty="0"/>
              <a:t>As cartas de cor </a:t>
            </a:r>
            <a:r>
              <a:rPr lang="pt-PT" sz="1400" u="sng" dirty="0"/>
              <a:t>preta</a:t>
            </a:r>
            <a:r>
              <a:rPr lang="pt-PT" sz="1400" dirty="0"/>
              <a:t> equivalem aos pares.</a:t>
            </a:r>
          </a:p>
        </p:txBody>
      </p:sp>
      <p:pic>
        <p:nvPicPr>
          <p:cNvPr id="17" name="Imagem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93614"/>
            <a:ext cx="3863340" cy="99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768" y="1987099"/>
            <a:ext cx="1219200" cy="34823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ângulo 13"/>
          <p:cNvSpPr/>
          <p:nvPr/>
        </p:nvSpPr>
        <p:spPr>
          <a:xfrm>
            <a:off x="792088" y="4948197"/>
            <a:ext cx="69127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Calcular o naipe seguinte: </a:t>
            </a:r>
            <a:r>
              <a:rPr lang="pt-PT" sz="1400" dirty="0"/>
              <a:t>naipe = (naipe + 1) % 2</a:t>
            </a:r>
          </a:p>
          <a:p>
            <a:r>
              <a:rPr lang="pt-PT" sz="1400" dirty="0"/>
              <a:t> </a:t>
            </a:r>
          </a:p>
          <a:p>
            <a:r>
              <a:rPr lang="pt-PT" sz="1400" b="1" dirty="0"/>
              <a:t>Verificação da ordem das cartas:</a:t>
            </a:r>
          </a:p>
          <a:p>
            <a:r>
              <a:rPr lang="pt-PT" sz="1400" dirty="0" smtClean="0"/>
              <a:t>Solução</a:t>
            </a:r>
            <a:r>
              <a:rPr lang="pt-PT" sz="1400" dirty="0"/>
              <a:t>: Atribuir um peso baseado no Id da carta.</a:t>
            </a:r>
          </a:p>
          <a:p>
            <a:endParaRPr lang="pt-PT" sz="1400" dirty="0" smtClean="0"/>
          </a:p>
          <a:p>
            <a:r>
              <a:rPr lang="pt-PT" sz="1400" dirty="0" smtClean="0"/>
              <a:t>A </a:t>
            </a:r>
            <a:r>
              <a:rPr lang="pt-PT" sz="1400" dirty="0"/>
              <a:t>carta mais fraca será o ÁS(0) e a carta mais forte será o REI(12).</a:t>
            </a:r>
          </a:p>
        </p:txBody>
      </p:sp>
    </p:spTree>
    <p:extLst>
      <p:ext uri="{BB962C8B-B14F-4D97-AF65-F5344CB8AC3E}">
        <p14:creationId xmlns:p14="http://schemas.microsoft.com/office/powerpoint/2010/main" val="30888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JOGABILIDADE: VERIFICAÇÃO DA ORDEM DAS CARTAS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Métodos implementados</a:t>
            </a:r>
            <a:endParaRPr lang="pt-PT" dirty="0"/>
          </a:p>
        </p:txBody>
      </p:sp>
      <p:pic>
        <p:nvPicPr>
          <p:cNvPr id="11" name="Imagem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508" y="3328673"/>
            <a:ext cx="5394960" cy="32308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ângulo 2"/>
          <p:cNvSpPr/>
          <p:nvPr/>
        </p:nvSpPr>
        <p:spPr>
          <a:xfrm>
            <a:off x="251520" y="1723544"/>
            <a:ext cx="85689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Caso 1: </a:t>
            </a:r>
            <a:r>
              <a:rPr lang="pt-PT" sz="1400" dirty="0"/>
              <a:t>Carta única a ser movida</a:t>
            </a:r>
          </a:p>
          <a:p>
            <a:r>
              <a:rPr lang="pt-PT" sz="1400" dirty="0"/>
              <a:t>-Verificar se está voltada para cima</a:t>
            </a:r>
          </a:p>
          <a:p>
            <a:r>
              <a:rPr lang="pt-PT" sz="1400" b="1" dirty="0"/>
              <a:t>Caso 1.1: </a:t>
            </a:r>
            <a:r>
              <a:rPr lang="pt-PT" sz="1400" dirty="0"/>
              <a:t>A pilha está vazia</a:t>
            </a:r>
          </a:p>
          <a:p>
            <a:r>
              <a:rPr lang="pt-PT" sz="1400" dirty="0"/>
              <a:t>-Verificar se a carta a inserir é um REI.</a:t>
            </a:r>
          </a:p>
          <a:p>
            <a:r>
              <a:rPr lang="pt-PT" sz="1400" b="1" dirty="0"/>
              <a:t>Caso 1.2: </a:t>
            </a:r>
            <a:r>
              <a:rPr lang="pt-PT" sz="1400" dirty="0"/>
              <a:t>A pilha contem cartas</a:t>
            </a:r>
          </a:p>
          <a:p>
            <a:r>
              <a:rPr lang="pt-PT" sz="1400" dirty="0"/>
              <a:t>-Verificar se a cor do naipe que esta no topo da pilha é diferente da cor do naipe da carta a inserir.</a:t>
            </a:r>
          </a:p>
          <a:p>
            <a:r>
              <a:rPr lang="pt-PT" sz="1400" dirty="0"/>
              <a:t>-Verificar se a carta a ser inserida é mais fraca com uma diferença máxima de 1.</a:t>
            </a:r>
          </a:p>
        </p:txBody>
      </p:sp>
    </p:spTree>
    <p:extLst>
      <p:ext uri="{BB962C8B-B14F-4D97-AF65-F5344CB8AC3E}">
        <p14:creationId xmlns:p14="http://schemas.microsoft.com/office/powerpoint/2010/main" val="68686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JOGABILIDADE: VERIFICAÇÃO DA ORDEM DAS CARTAS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Métodos implementados para a zona C</a:t>
            </a:r>
            <a:endParaRPr lang="pt-PT" dirty="0"/>
          </a:p>
        </p:txBody>
      </p:sp>
      <p:sp>
        <p:nvSpPr>
          <p:cNvPr id="7" name="Rectângulo 6"/>
          <p:cNvSpPr/>
          <p:nvPr/>
        </p:nvSpPr>
        <p:spPr>
          <a:xfrm>
            <a:off x="251520" y="1717071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Caso 2: </a:t>
            </a:r>
            <a:r>
              <a:rPr lang="pt-PT" sz="1400" dirty="0"/>
              <a:t>Mais de uma carta a ser movida</a:t>
            </a:r>
          </a:p>
          <a:p>
            <a:r>
              <a:rPr lang="pt-PT" sz="1400" dirty="0"/>
              <a:t>-Verificar as mesmas condições acima referidos para a primeira carta.</a:t>
            </a:r>
          </a:p>
          <a:p>
            <a:r>
              <a:rPr lang="pt-PT" sz="1400" dirty="0"/>
              <a:t>-Verificar as cartas restantes, verificando a cor do naipe e o peso de cada carta( O peso da carta seguinte terá que ser sempre menor que a anterior).</a:t>
            </a:r>
          </a:p>
        </p:txBody>
      </p:sp>
      <p:pic>
        <p:nvPicPr>
          <p:cNvPr id="9" name="Imagem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671178"/>
            <a:ext cx="5402580" cy="4625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83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JOGABILIDADE: VERIFICAÇÃO DA ORDEM DAS CARTAS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Zonas que necessitam de ser verificadas a ordem com que as cartas são inseridas: ZONA B e ZONA C</a:t>
            </a:r>
            <a:endParaRPr lang="pt-PT" dirty="0"/>
          </a:p>
        </p:txBody>
      </p:sp>
      <p:sp>
        <p:nvSpPr>
          <p:cNvPr id="6" name="Rectângulo 5"/>
          <p:cNvSpPr/>
          <p:nvPr/>
        </p:nvSpPr>
        <p:spPr>
          <a:xfrm>
            <a:off x="250681" y="2132856"/>
            <a:ext cx="921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b="1" dirty="0"/>
              <a:t>ZONA </a:t>
            </a:r>
            <a:r>
              <a:rPr lang="pt-PT" b="1" dirty="0" smtClean="0"/>
              <a:t>B</a:t>
            </a:r>
            <a:endParaRPr lang="pt-PT" dirty="0"/>
          </a:p>
        </p:txBody>
      </p:sp>
      <p:pic>
        <p:nvPicPr>
          <p:cNvPr id="17" name="Imagem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70612"/>
            <a:ext cx="3863340" cy="9982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ângulo 2"/>
          <p:cNvSpPr/>
          <p:nvPr/>
        </p:nvSpPr>
        <p:spPr>
          <a:xfrm>
            <a:off x="800528" y="2516286"/>
            <a:ext cx="64180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b="1" dirty="0"/>
              <a:t>Verificação do naipe seguinte:</a:t>
            </a:r>
            <a:endParaRPr lang="pt-PT" sz="1400" dirty="0"/>
          </a:p>
          <a:p>
            <a:r>
              <a:rPr lang="pt-PT" sz="1400" dirty="0"/>
              <a:t>-O naipe da carta a ser inserida tem que corresponder sempre ao mesmo naipe das cartas que estão na pilha.</a:t>
            </a:r>
          </a:p>
          <a:p>
            <a:endParaRPr lang="pt-PT" sz="1400" b="1" dirty="0" smtClean="0"/>
          </a:p>
          <a:p>
            <a:r>
              <a:rPr lang="pt-PT" sz="1400" b="1" dirty="0" smtClean="0"/>
              <a:t>Verificação </a:t>
            </a:r>
            <a:r>
              <a:rPr lang="pt-PT" sz="1400" b="1" dirty="0"/>
              <a:t>da ordem das cartas</a:t>
            </a:r>
            <a:endParaRPr lang="pt-PT" sz="1400" dirty="0"/>
          </a:p>
          <a:p>
            <a:r>
              <a:rPr lang="pt-PT" sz="1400" dirty="0"/>
              <a:t>-Aplica-se a mesma solução acima referido.</a:t>
            </a:r>
          </a:p>
        </p:txBody>
      </p:sp>
    </p:spTree>
    <p:extLst>
      <p:ext uri="{BB962C8B-B14F-4D97-AF65-F5344CB8AC3E}">
        <p14:creationId xmlns:p14="http://schemas.microsoft.com/office/powerpoint/2010/main" val="336319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JOGABILIDADE: VERIFICAÇÃO DA ORDEM DAS CARTAS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Métodos implementados para a zona B</a:t>
            </a:r>
            <a:endParaRPr lang="pt-PT" dirty="0"/>
          </a:p>
        </p:txBody>
      </p:sp>
      <p:sp>
        <p:nvSpPr>
          <p:cNvPr id="7" name="Rectângulo 6"/>
          <p:cNvSpPr/>
          <p:nvPr/>
        </p:nvSpPr>
        <p:spPr>
          <a:xfrm>
            <a:off x="251520" y="1717071"/>
            <a:ext cx="85689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/>
              <a:t>-Verificar se está voltada para cima</a:t>
            </a:r>
          </a:p>
          <a:p>
            <a:r>
              <a:rPr lang="pt-PT" sz="1400" b="1" dirty="0"/>
              <a:t>Caso 1: </a:t>
            </a:r>
            <a:r>
              <a:rPr lang="pt-PT" sz="1400" dirty="0"/>
              <a:t>A pilha está vazia</a:t>
            </a:r>
          </a:p>
          <a:p>
            <a:r>
              <a:rPr lang="pt-PT" sz="1400" dirty="0"/>
              <a:t>-Verificar se a carta é o ÁS.</a:t>
            </a:r>
          </a:p>
          <a:p>
            <a:r>
              <a:rPr lang="pt-PT" sz="1400" b="1" dirty="0"/>
              <a:t>Caso 2: </a:t>
            </a:r>
            <a:r>
              <a:rPr lang="pt-PT" sz="1400" dirty="0"/>
              <a:t>A pilha contem cartas</a:t>
            </a:r>
          </a:p>
          <a:p>
            <a:r>
              <a:rPr lang="pt-PT" sz="1400" dirty="0"/>
              <a:t>-Verificar se o naipe da carta é igual ao naipe da carta que esta no topo da pilha.</a:t>
            </a:r>
          </a:p>
          <a:p>
            <a:r>
              <a:rPr lang="pt-PT" sz="1400" dirty="0"/>
              <a:t>-Verificar se o peso da carta a ser inserida é maior que o peso da carta que está no topo da pilha com uma diferença máxima de 1.</a:t>
            </a:r>
          </a:p>
        </p:txBody>
      </p:sp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48" y="3139440"/>
            <a:ext cx="5394960" cy="3718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4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0" descr="Logótipo da Universidade de Évora - Ir para a página inic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624"/>
            <a:ext cx="3709035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ângulo 4"/>
          <p:cNvSpPr/>
          <p:nvPr/>
        </p:nvSpPr>
        <p:spPr>
          <a:xfrm>
            <a:off x="251520" y="76470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b="1" dirty="0" smtClean="0"/>
              <a:t>JOGABILIDADE: MOVIMENTAÇÃO DAS CARTAS ENTRE ZONAS</a:t>
            </a:r>
            <a:endParaRPr lang="pt-PT" sz="2400" dirty="0"/>
          </a:p>
        </p:txBody>
      </p:sp>
      <p:sp>
        <p:nvSpPr>
          <p:cNvPr id="2" name="Rectângulo 1"/>
          <p:cNvSpPr/>
          <p:nvPr/>
        </p:nvSpPr>
        <p:spPr>
          <a:xfrm>
            <a:off x="251520" y="1340768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Métodos que tornam o jogo jogável</a:t>
            </a:r>
            <a:endParaRPr lang="pt-PT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55346"/>
              </p:ext>
            </p:extLst>
          </p:nvPr>
        </p:nvGraphicFramePr>
        <p:xfrm>
          <a:off x="1611506" y="1916832"/>
          <a:ext cx="5488940" cy="12816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9435"/>
                <a:gridCol w="1829435"/>
                <a:gridCol w="183007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ZONA A</a:t>
                      </a:r>
                      <a:endParaRPr lang="pt-P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ZONA B</a:t>
                      </a:r>
                      <a:endParaRPr lang="pt-P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ZONA C</a:t>
                      </a:r>
                      <a:endParaRPr lang="pt-P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b="0" dirty="0">
                          <a:solidFill>
                            <a:schemeClr val="tx1"/>
                          </a:solidFill>
                          <a:effectLst/>
                        </a:rPr>
                        <a:t>Virar</a:t>
                      </a:r>
                      <a:endParaRPr lang="pt-PT" sz="11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 err="1">
                          <a:effectLst/>
                        </a:rPr>
                        <a:t>RetiraZonaB</a:t>
                      </a:r>
                      <a:endParaRPr lang="pt-P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 err="1">
                          <a:effectLst/>
                        </a:rPr>
                        <a:t>RetiraZonaC</a:t>
                      </a:r>
                      <a:endParaRPr lang="pt-P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retiraZonaA</a:t>
                      </a:r>
                      <a:endParaRPr lang="pt-PT" sz="11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MoveBC</a:t>
                      </a:r>
                      <a:endParaRPr lang="pt-P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 err="1">
                          <a:effectLst/>
                        </a:rPr>
                        <a:t>MoveCB</a:t>
                      </a:r>
                      <a:endParaRPr lang="pt-P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MoveAB</a:t>
                      </a:r>
                      <a:endParaRPr lang="pt-PT" sz="11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 </a:t>
                      </a:r>
                      <a:endParaRPr lang="pt-P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 err="1">
                          <a:effectLst/>
                        </a:rPr>
                        <a:t>MoveCC</a:t>
                      </a:r>
                      <a:endParaRPr lang="pt-P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b="0" dirty="0" err="1">
                          <a:solidFill>
                            <a:schemeClr val="tx1"/>
                          </a:solidFill>
                          <a:effectLst/>
                        </a:rPr>
                        <a:t>MoveAC</a:t>
                      </a:r>
                      <a:endParaRPr lang="pt-PT" sz="11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 </a:t>
                      </a:r>
                      <a:endParaRPr lang="pt-P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 </a:t>
                      </a:r>
                      <a:endParaRPr lang="pt-P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PT" sz="11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 </a:t>
                      </a:r>
                      <a:endParaRPr lang="pt-P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 </a:t>
                      </a:r>
                      <a:endParaRPr lang="pt-P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ângulo 5"/>
          <p:cNvSpPr/>
          <p:nvPr/>
        </p:nvSpPr>
        <p:spPr>
          <a:xfrm>
            <a:off x="1584088" y="3212976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/>
              <a:t>Todos os métodos que movimentam cartas usam os índices das pilhas e das cartas.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44824"/>
            <a:ext cx="152400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25" y="4181475"/>
            <a:ext cx="40481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24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792</Words>
  <Application>Microsoft Office PowerPoint</Application>
  <PresentationFormat>Apresentação no Ecrã (4:3)</PresentationFormat>
  <Paragraphs>131</Paragraphs>
  <Slides>16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1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Ramos</dc:creator>
  <cp:lastModifiedBy>Daniel Ramos</cp:lastModifiedBy>
  <cp:revision>33</cp:revision>
  <dcterms:created xsi:type="dcterms:W3CDTF">2012-12-12T19:44:06Z</dcterms:created>
  <dcterms:modified xsi:type="dcterms:W3CDTF">2012-12-13T00:22:11Z</dcterms:modified>
</cp:coreProperties>
</file>